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57" r:id="rId3"/>
    <p:sldId id="274" r:id="rId4"/>
    <p:sldId id="275" r:id="rId5"/>
    <p:sldId id="276" r:id="rId6"/>
    <p:sldId id="280" r:id="rId7"/>
    <p:sldId id="277" r:id="rId8"/>
    <p:sldId id="28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666" y="11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31EC803-2200-D284-1EC9-B379C0ACA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602" y="3842599"/>
            <a:ext cx="7980565" cy="919645"/>
          </a:xfrm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de-AT" sz="3200" dirty="0" err="1">
                <a:solidFill>
                  <a:schemeClr val="tx2"/>
                </a:solidFill>
              </a:rPr>
              <a:t>Birdsong</a:t>
            </a:r>
            <a:br>
              <a:rPr lang="de-AT" sz="3200" dirty="0">
                <a:solidFill>
                  <a:schemeClr val="tx2"/>
                </a:solidFill>
              </a:rPr>
            </a:br>
            <a:r>
              <a:rPr lang="de-AT" sz="3200" dirty="0">
                <a:solidFill>
                  <a:schemeClr val="tx2"/>
                </a:solidFill>
              </a:rPr>
              <a:t>Interim Präsentation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51247C-1726-A995-2E50-BB0C07D73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475" y="4687232"/>
            <a:ext cx="6872818" cy="450447"/>
          </a:xfrm>
        </p:spPr>
        <p:txBody>
          <a:bodyPr anchor="ctr">
            <a:normAutofit/>
          </a:bodyPr>
          <a:lstStyle/>
          <a:p>
            <a:r>
              <a:rPr lang="de-AT" sz="1700" dirty="0">
                <a:solidFill>
                  <a:schemeClr val="tx2"/>
                </a:solidFill>
              </a:rPr>
              <a:t>Von Gabriel Wiedermann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7257560" y="0"/>
            <a:ext cx="1886211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Vögel auf Stromleitungen">
            <a:extLst>
              <a:ext uri="{FF2B5EF4-FFF2-40B4-BE49-F238E27FC236}">
                <a16:creationId xmlns:a16="http://schemas.microsoft.com/office/drawing/2014/main" id="{C2E8D60C-426D-5A32-64CE-4C04E6E23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43" y="99165"/>
            <a:ext cx="5403342" cy="359322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228" y="4322879"/>
            <a:ext cx="2533818" cy="2535121"/>
            <a:chOff x="-305" y="-1"/>
            <a:chExt cx="3832880" cy="2876136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5890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3672" y="-8167"/>
            <a:ext cx="3625552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943" y="991261"/>
            <a:ext cx="4316022" cy="133462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3200" dirty="0">
                <a:solidFill>
                  <a:schemeClr val="tx2"/>
                </a:solidFill>
              </a:rPr>
              <a:t>Literatur die ich verwenden werde</a:t>
            </a:r>
            <a:endParaRPr lang="de-AT" sz="3100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972" y="1994497"/>
            <a:ext cx="6855963" cy="3415703"/>
          </a:xfrm>
        </p:spPr>
        <p:txBody>
          <a:bodyPr anchor="t">
            <a:normAutofit/>
          </a:bodyPr>
          <a:lstStyle/>
          <a:p>
            <a:endParaRPr lang="de-DE" sz="2400" dirty="0">
              <a:solidFill>
                <a:schemeClr val="tx2"/>
              </a:solidFill>
            </a:endParaRP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AT" sz="2400" dirty="0"/>
              <a:t>LM–GM Model (Kernquelle)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AT" sz="2400" dirty="0"/>
              <a:t>4D Framework (Kernquelle)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en-US" sz="2400" dirty="0"/>
              <a:t>Design Mechanics and Gameplay using LM-GM of a Serious Game for Preventing Smoking in </a:t>
            </a:r>
            <a:r>
              <a:rPr lang="en-US" sz="2400" dirty="0">
                <a:solidFill>
                  <a:srgbClr val="3C3C3C"/>
                </a:solidFill>
              </a:rPr>
              <a:t>Teenagers</a:t>
            </a:r>
            <a:r>
              <a:rPr lang="de-DE" sz="2400" dirty="0">
                <a:solidFill>
                  <a:srgbClr val="3C3C3C"/>
                </a:solidFill>
              </a:rPr>
              <a:t> (bestätigt Relevanz von LM-GM)</a:t>
            </a:r>
            <a:endParaRPr lang="en-US" sz="2400" dirty="0">
              <a:solidFill>
                <a:srgbClr val="3C3C3C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6793706" y="4146310"/>
            <a:ext cx="23568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B890C2-6C55-2636-14A7-6A7C9F9E6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59D996-839B-F76D-EC6C-5C119BDBB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BD4568-4A9F-78B4-1A41-4F12C30B7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3ADFCE8-E976-7098-AB77-FD4454192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3672" y="-8167"/>
            <a:ext cx="3625552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22E44F2-546E-0F83-9E56-5F0B3C056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2D7FAB0-B66A-C499-5433-8CF0BA294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11D3B85-BB60-E837-592C-8F0BEFD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CD62608-4C08-7EE1-78D3-EFF9D5BA0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F477B6-F04B-9402-90F1-D584CAB94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943" y="991261"/>
            <a:ext cx="4316022" cy="133462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3200" dirty="0">
                <a:solidFill>
                  <a:schemeClr val="tx2"/>
                </a:solidFill>
              </a:rPr>
              <a:t>Ziel</a:t>
            </a:r>
            <a:endParaRPr lang="de-AT" sz="31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7CF58-5A09-39F3-E4D8-38BF799A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972" y="1994497"/>
            <a:ext cx="6855963" cy="3415703"/>
          </a:xfrm>
        </p:spPr>
        <p:txBody>
          <a:bodyPr anchor="t">
            <a:normAutofit/>
          </a:bodyPr>
          <a:lstStyle/>
          <a:p>
            <a:pPr marL="0" indent="0">
              <a:buNone/>
              <a:defRPr sz="2400">
                <a:solidFill>
                  <a:srgbClr val="3C3C3C"/>
                </a:solidFill>
              </a:defRPr>
            </a:pPr>
            <a:r>
              <a:rPr lang="de-DE" sz="2400" i="1" dirty="0"/>
              <a:t>Das Ziel des Projekts ist die Entwicklung eines </a:t>
            </a:r>
            <a:r>
              <a:rPr lang="de-DE" sz="2400" i="1" dirty="0" err="1"/>
              <a:t>Serious</a:t>
            </a:r>
            <a:r>
              <a:rPr lang="de-DE" sz="2400" i="1" dirty="0"/>
              <a:t> Games, das Spieler</a:t>
            </a:r>
            <a:r>
              <a:rPr lang="de-DE" sz="2400" dirty="0"/>
              <a:t>innen dabei unterstützt, 10 häufige österreichische Vogelarten anhand ihres Gesangs zu erkennen.</a:t>
            </a:r>
          </a:p>
          <a:p>
            <a:pPr marL="0" indent="0">
              <a:buNone/>
              <a:defRPr sz="2400">
                <a:solidFill>
                  <a:srgbClr val="3C3C3C"/>
                </a:solidFill>
              </a:defRPr>
            </a:pPr>
            <a:br>
              <a:rPr lang="de-DE" sz="2400" dirty="0"/>
            </a:br>
            <a:r>
              <a:rPr lang="de-DE" sz="2400" dirty="0"/>
              <a:t>Zusätzlich soll untersucht werden, </a:t>
            </a:r>
            <a:r>
              <a:rPr lang="de-AT" sz="2400" dirty="0"/>
              <a:t>ob die eingebauten spielerischen Elemente wie Quiz, Memory und Feedback die Lernmotivation wirklich steigern.</a:t>
            </a:r>
            <a:endParaRPr lang="de-DE" sz="24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0184CEE-03EB-479D-3EFD-6C3F4C61A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6793706" y="4146310"/>
            <a:ext cx="23568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BED9223-915E-D837-C4D7-98FC5F5B9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4BAA091-2873-6D78-692D-36E9C618D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F203FE1-FD5D-ED36-6F5F-62A37B06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C6C9FB3-632C-20CC-2102-439FA7A4D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6550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87BA89-5C54-7F98-D6F2-010297C2E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163889-FFD6-A856-537C-2B2E2E94D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E7127D-6E0C-924D-54EB-5B55E382F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AC905B-AC4C-F599-126A-880EEB781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3672" y="-8167"/>
            <a:ext cx="3625552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9AFF71-3349-5943-1F8C-EF95ADD7F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DF3885-61EA-E44B-770E-4F93AA3A5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340F14B-0DED-A914-04D0-EE28863ED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654118-132A-FEAE-F299-1265D8F51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742CFD-7A28-2504-6294-7A8D1874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943" y="991261"/>
            <a:ext cx="4316022" cy="133462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3200" dirty="0">
                <a:solidFill>
                  <a:schemeClr val="tx2"/>
                </a:solidFill>
              </a:rPr>
              <a:t>Hypothese</a:t>
            </a:r>
            <a:endParaRPr lang="de-AT" sz="31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45F9B-953A-AA52-1FB2-A05CBA529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972" y="1994497"/>
            <a:ext cx="6855963" cy="3415703"/>
          </a:xfrm>
        </p:spPr>
        <p:txBody>
          <a:bodyPr anchor="t">
            <a:normAutofit/>
          </a:bodyPr>
          <a:lstStyle/>
          <a:p>
            <a:endParaRPr lang="de-DE" sz="2400" dirty="0">
              <a:solidFill>
                <a:schemeClr val="tx2"/>
              </a:solidFill>
            </a:endParaRP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/>
              <a:t>Spieler*innen verbessern ihre Fähigkeit zur akustischen Vogelidentifikation signifikant nach dem Spielen des Prototyps.</a:t>
            </a:r>
            <a:endParaRPr lang="de-DE" sz="2400" dirty="0">
              <a:solidFill>
                <a:schemeClr val="tx2"/>
              </a:solidFill>
            </a:endParaRP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/>
              <a:t>Das Lernen mittels des Spiels wird von den Spieler*innen als motivierender empfunden als klassisches, nicht-interaktives Lernen.</a:t>
            </a:r>
            <a:endParaRPr lang="de-DE" sz="24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8EA3444-3B9A-4574-AFD8-FBE22DED2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6793706" y="4146310"/>
            <a:ext cx="23568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62068D0-8939-CF90-DBAD-00747B379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B4EE666-3047-2106-5612-42283E3D2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77F6ED9-A4FB-09EA-102F-349E1C42D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C59833-F949-15A4-FF7A-00AAC67B0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60196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4A86FC-DF9B-B815-BAD4-C3975CF45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5A278A-0D60-71E0-BB28-E2EA219DC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869D8-4CBB-5759-8B4D-9B956AFA5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37A8564-3172-3258-27D6-E0A78E189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3672" y="-8167"/>
            <a:ext cx="3625552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06695F9-F438-595D-8A5C-4669E21AA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D5E2B1B-7F13-A6DF-AE1C-E14905885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CC5BEEA-31FF-8E0B-4572-ECECC1E4A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8186374-F142-31B2-5F01-F122B7ADA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802D23-B724-E668-32B0-715E10799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943" y="991261"/>
            <a:ext cx="4316022" cy="133462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3200" dirty="0">
                <a:solidFill>
                  <a:schemeClr val="tx2"/>
                </a:solidFill>
              </a:rPr>
              <a:t>Methodik</a:t>
            </a:r>
            <a:endParaRPr lang="de-AT" sz="31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04AA2-80D6-24A7-4CAF-90413E4F7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972" y="1994497"/>
            <a:ext cx="6855963" cy="3415703"/>
          </a:xfrm>
        </p:spPr>
        <p:txBody>
          <a:bodyPr anchor="t">
            <a:normAutofit/>
          </a:bodyPr>
          <a:lstStyle/>
          <a:p>
            <a:endParaRPr lang="de-DE" sz="2400" dirty="0">
              <a:solidFill>
                <a:schemeClr val="tx2"/>
              </a:solidFill>
            </a:endParaRP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 err="1">
                <a:solidFill>
                  <a:schemeClr val="tx2"/>
                </a:solidFill>
              </a:rPr>
              <a:t>Prototyping</a:t>
            </a:r>
            <a:endParaRPr lang="de-DE" sz="2400" dirty="0">
              <a:solidFill>
                <a:schemeClr val="tx2"/>
              </a:solidFill>
            </a:endParaRP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>
                <a:solidFill>
                  <a:schemeClr val="tx2"/>
                </a:solidFill>
              </a:rPr>
              <a:t>Umfrage 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>
                <a:solidFill>
                  <a:schemeClr val="tx2"/>
                </a:solidFill>
              </a:rPr>
              <a:t>Literaturrecherche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422775-B261-E295-51A7-197BAB618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6793706" y="4146310"/>
            <a:ext cx="23568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01D6A23-B0E9-DD7F-DDCE-3D30AC2E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864E3A7-FA29-11E7-6A66-DBBE76FE6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5DE526D-3BE9-0DD2-1E21-CB9FC6F5E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1FA6C80-56F7-CD40-9BEA-D8EB1A579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5044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F43BB6-DF4A-F35B-869C-1C8254AE8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78648F7F-1BA4-4EA7-4441-CDB0F626A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F908B56-7764-3812-7D29-84FF20037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61161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8EB3B-9D02-315C-74B3-A3E9DA102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732" y="29236"/>
            <a:ext cx="5127695" cy="1322888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4000" dirty="0"/>
              <a:t>Aktueller Stand</a:t>
            </a:r>
            <a:br>
              <a:rPr lang="de-AT" sz="4000" dirty="0"/>
            </a:br>
            <a:r>
              <a:rPr lang="de-AT" sz="3600" dirty="0"/>
              <a:t>Main-Screen</a:t>
            </a:r>
            <a:endParaRPr lang="de-AT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D6088-BEC4-B2B8-09B2-4D54DD929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198" y="1294888"/>
            <a:ext cx="5349931" cy="5314567"/>
          </a:xfrm>
        </p:spPr>
        <p:txBody>
          <a:bodyPr>
            <a:normAutofit/>
          </a:bodyPr>
          <a:lstStyle/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/>
              <a:t>Jeder Level Button startet ein Spiel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400" dirty="0"/>
              <a:t>Infopanel zeigt: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2000" dirty="0"/>
              <a:t>Spiel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2000" dirty="0"/>
              <a:t>Bestzeit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2000" dirty="0"/>
              <a:t>Start-Button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endParaRPr lang="de-DE" sz="1700" dirty="0"/>
          </a:p>
          <a:p>
            <a:pPr lvl="3">
              <a:defRPr sz="2400">
                <a:solidFill>
                  <a:srgbClr val="3C3C3C"/>
                </a:solidFill>
              </a:defRPr>
            </a:pPr>
            <a:endParaRPr lang="de-DE" sz="1700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A5BE6C5-7805-2E53-7C43-8E6EDBC95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387" y="690680"/>
            <a:ext cx="2657212" cy="149371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43B64CD-BD4D-BC5C-C454-9815323CC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189" y="2680943"/>
            <a:ext cx="2258382" cy="1722328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A15EEED7-39F1-CF4C-A05E-F578F5076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8071" y="4832245"/>
            <a:ext cx="2795500" cy="156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9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ADE57-04D4-9647-2EC0-641B6E7BD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61161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8B908-E99B-93A9-4737-A6A12E8A4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732" y="29236"/>
            <a:ext cx="5127695" cy="1322888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4000" dirty="0"/>
              <a:t>Aktueller Stand</a:t>
            </a:r>
            <a:br>
              <a:rPr lang="de-AT" sz="4000" dirty="0"/>
            </a:br>
            <a:r>
              <a:rPr lang="de-AT" sz="3600" dirty="0"/>
              <a:t>Mini-Spiele</a:t>
            </a:r>
            <a:endParaRPr lang="de-AT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A20F9-27B4-AAC2-99A8-A0618A175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198" y="1381360"/>
            <a:ext cx="5926939" cy="5228096"/>
          </a:xfrm>
        </p:spPr>
        <p:txBody>
          <a:bodyPr>
            <a:normAutofit fontScale="92500" lnSpcReduction="10000"/>
          </a:bodyPr>
          <a:lstStyle/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000" dirty="0"/>
              <a:t>Fertige Spiele 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800" dirty="0"/>
              <a:t>Quiz = Test 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Bildfrage und Audiofrage zu jedem Vogel 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Anzahl der Vögel orientiert sich am jeweiligen Level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800" dirty="0"/>
              <a:t>Memory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2 Unterschiedliche Spielmodi</a:t>
            </a:r>
          </a:p>
          <a:p>
            <a:pPr lvl="3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Bild und Gesang</a:t>
            </a:r>
          </a:p>
          <a:p>
            <a:pPr lvl="3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Bild und Name</a:t>
            </a:r>
          </a:p>
          <a:p>
            <a:pPr>
              <a:defRPr sz="2400">
                <a:solidFill>
                  <a:srgbClr val="3C3C3C"/>
                </a:solidFill>
              </a:defRPr>
            </a:pPr>
            <a:r>
              <a:rPr lang="de-DE" sz="2000" dirty="0">
                <a:solidFill>
                  <a:srgbClr val="3C3C3C"/>
                </a:solidFill>
              </a:rPr>
              <a:t>Fehlende Spiele/Mechaniken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Vogelchor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Diebische Elster ODER Finde die Amsel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Sammelbuch für bereits gelernte Vögel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Verbesserungen 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Datenspeicherung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Button klick </a:t>
            </a:r>
            <a:r>
              <a:rPr lang="de-DE" sz="1700" dirty="0" err="1"/>
              <a:t>sound</a:t>
            </a:r>
            <a:r>
              <a:rPr lang="de-DE" sz="1700" dirty="0"/>
              <a:t> 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Evtl. Bessere Highscore Berechnung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UI-Verbesserungen</a:t>
            </a:r>
          </a:p>
          <a:p>
            <a:pPr lvl="2">
              <a:defRPr sz="2400">
                <a:solidFill>
                  <a:srgbClr val="3C3C3C"/>
                </a:solidFill>
              </a:defRPr>
            </a:pPr>
            <a:r>
              <a:rPr lang="de-DE" sz="1700" dirty="0"/>
              <a:t>Code aufräumen/optimieren</a:t>
            </a:r>
          </a:p>
          <a:p>
            <a:pPr lvl="1">
              <a:defRPr sz="2400">
                <a:solidFill>
                  <a:srgbClr val="3C3C3C"/>
                </a:solidFill>
              </a:defRPr>
            </a:pPr>
            <a:endParaRPr lang="de-DE" sz="1700" dirty="0"/>
          </a:p>
          <a:p>
            <a:pPr lvl="1">
              <a:defRPr sz="2400">
                <a:solidFill>
                  <a:srgbClr val="3C3C3C"/>
                </a:solidFill>
              </a:defRPr>
            </a:pPr>
            <a:endParaRPr lang="de-DE" sz="1700" dirty="0"/>
          </a:p>
          <a:p>
            <a:pPr lvl="3">
              <a:defRPr sz="2400">
                <a:solidFill>
                  <a:srgbClr val="3C3C3C"/>
                </a:solidFill>
              </a:defRPr>
            </a:pPr>
            <a:endParaRPr lang="de-DE" sz="1700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C1D97183-CDD8-4AA6-93B4-10A7FF0BA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27" y="4839658"/>
            <a:ext cx="2994198" cy="169920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257D009-AB22-B3E6-2275-7770FB979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612" y="971341"/>
            <a:ext cx="2552400" cy="14484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2B8C24-E757-7287-C5A7-DC213D7F9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684" y="2904052"/>
            <a:ext cx="2568822" cy="145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751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6EF28E-5A72-8C10-4A2D-B7B0E37A1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59FAE20-D832-FE8C-218F-72651BA34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5FB18D-4036-16FC-839D-5F82B2A5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E3FB68-13B2-CF8E-4CE6-CE913877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3672" y="-8167"/>
            <a:ext cx="3625552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1B0DAA-9A19-6B40-7EAC-076DC1E5D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8636D4A-99EA-223C-6C2E-BAE012059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5E70D44-3346-DE61-FF4B-EBBF51F23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8C42946-09B5-AA94-94D1-3223C9D9B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AC757A-1483-7D6F-1382-476651AFF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874" y="604901"/>
            <a:ext cx="4316022" cy="1054543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1E1E1E"/>
                </a:solidFill>
              </a:defRPr>
            </a:pPr>
            <a:r>
              <a:rPr lang="de-AT" sz="3200" dirty="0">
                <a:solidFill>
                  <a:schemeClr val="tx2"/>
                </a:solidFill>
              </a:rPr>
              <a:t>Projekt Plan</a:t>
            </a:r>
            <a:endParaRPr lang="de-AT" sz="31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DBE17A-B59E-4613-1D88-69780119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6793706" y="4146310"/>
            <a:ext cx="23568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88138F-09DF-7DC9-CB48-5C7542063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30C0488-C43E-61DD-1910-FC2AB5BF3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18DBC0F-E1EE-BC85-BFAE-76F0E77475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8A57BD2-B046-BC4F-19EF-119E60FD7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Rectangle 3">
            <a:extLst>
              <a:ext uri="{FF2B5EF4-FFF2-40B4-BE49-F238E27FC236}">
                <a16:creationId xmlns:a16="http://schemas.microsoft.com/office/drawing/2014/main" id="{5F34A5CB-9440-8C2C-0DF6-70C653E12E79}"/>
              </a:ext>
            </a:extLst>
          </p:cNvPr>
          <p:cNvSpPr/>
          <p:nvPr/>
        </p:nvSpPr>
        <p:spPr>
          <a:xfrm>
            <a:off x="890035" y="1831841"/>
            <a:ext cx="91440" cy="4389120"/>
          </a:xfrm>
          <a:prstGeom prst="rect">
            <a:avLst/>
          </a:prstGeom>
          <a:solidFill>
            <a:srgbClr val="78A0D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ectangle 4">
            <a:extLst>
              <a:ext uri="{FF2B5EF4-FFF2-40B4-BE49-F238E27FC236}">
                <a16:creationId xmlns:a16="http://schemas.microsoft.com/office/drawing/2014/main" id="{B4B3058C-E323-4E72-1F2F-E71A4303B405}"/>
              </a:ext>
            </a:extLst>
          </p:cNvPr>
          <p:cNvSpPr/>
          <p:nvPr/>
        </p:nvSpPr>
        <p:spPr>
          <a:xfrm>
            <a:off x="826671" y="1934642"/>
            <a:ext cx="228600" cy="228600"/>
          </a:xfrm>
          <a:prstGeom prst="rect">
            <a:avLst/>
          </a:prstGeom>
          <a:solidFill>
            <a:srgbClr val="1E3C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TextBox 5">
            <a:extLst>
              <a:ext uri="{FF2B5EF4-FFF2-40B4-BE49-F238E27FC236}">
                <a16:creationId xmlns:a16="http://schemas.microsoft.com/office/drawing/2014/main" id="{CAEF3627-43D1-8095-4692-8D3C2FFDB8AE}"/>
              </a:ext>
            </a:extLst>
          </p:cNvPr>
          <p:cNvSpPr txBox="1"/>
          <p:nvPr/>
        </p:nvSpPr>
        <p:spPr>
          <a:xfrm>
            <a:off x="1164355" y="1831841"/>
            <a:ext cx="18726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E3C64"/>
                </a:solidFill>
              </a:defRPr>
            </a:pPr>
            <a:r>
              <a:rPr lang="de-AT" dirty="0"/>
              <a:t>bis 30</a:t>
            </a:r>
            <a:r>
              <a:rPr dirty="0"/>
              <a:t>.1</a:t>
            </a:r>
            <a:r>
              <a:rPr lang="de-AT" dirty="0"/>
              <a:t>1</a:t>
            </a:r>
            <a:r>
              <a:rPr dirty="0"/>
              <a:t>.2025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641187B7-6BE5-1556-BEDB-A59EE5652898}"/>
              </a:ext>
            </a:extLst>
          </p:cNvPr>
          <p:cNvSpPr txBox="1"/>
          <p:nvPr/>
        </p:nvSpPr>
        <p:spPr>
          <a:xfrm>
            <a:off x="3114783" y="1462106"/>
            <a:ext cx="569054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23232"/>
                </a:solidFill>
              </a:defRPr>
            </a:pPr>
            <a:r>
              <a:rPr dirty="0"/>
              <a:t>Code </a:t>
            </a:r>
            <a:r>
              <a:rPr dirty="0" err="1"/>
              <a:t>optimieren</a:t>
            </a:r>
            <a:r>
              <a:rPr lang="de-AT" dirty="0"/>
              <a:t>, Bugs fixen, </a:t>
            </a:r>
            <a:r>
              <a:rPr lang="de-AT" dirty="0" err="1"/>
              <a:t>Birdset</a:t>
            </a:r>
            <a:r>
              <a:rPr lang="de-AT" dirty="0"/>
              <a:t> vervollständigen</a:t>
            </a:r>
            <a:br>
              <a:rPr dirty="0"/>
            </a:br>
            <a:r>
              <a:rPr dirty="0"/>
              <a:t>Quiz &amp; Memory </a:t>
            </a:r>
            <a:r>
              <a:rPr dirty="0" err="1"/>
              <a:t>fertigstellen</a:t>
            </a:r>
            <a:r>
              <a:rPr lang="de-AT" dirty="0"/>
              <a:t> (</a:t>
            </a:r>
            <a:r>
              <a:rPr lang="de-AT" dirty="0" err="1"/>
              <a:t>evtl</a:t>
            </a:r>
            <a:r>
              <a:rPr lang="de-AT" dirty="0"/>
              <a:t> </a:t>
            </a:r>
            <a:r>
              <a:rPr lang="de-AT" dirty="0" err="1"/>
              <a:t>Win</a:t>
            </a:r>
            <a:r>
              <a:rPr lang="de-AT" dirty="0"/>
              <a:t> Bedingung, Highscore Berechnung)</a:t>
            </a:r>
            <a:endParaRPr dirty="0"/>
          </a:p>
        </p:txBody>
      </p:sp>
      <p:sp>
        <p:nvSpPr>
          <p:cNvPr id="32" name="Rectangle 7">
            <a:extLst>
              <a:ext uri="{FF2B5EF4-FFF2-40B4-BE49-F238E27FC236}">
                <a16:creationId xmlns:a16="http://schemas.microsoft.com/office/drawing/2014/main" id="{50846DA6-8478-448D-0BF8-57B97056CC4C}"/>
              </a:ext>
            </a:extLst>
          </p:cNvPr>
          <p:cNvSpPr/>
          <p:nvPr/>
        </p:nvSpPr>
        <p:spPr>
          <a:xfrm>
            <a:off x="826671" y="3790119"/>
            <a:ext cx="228600" cy="228600"/>
          </a:xfrm>
          <a:prstGeom prst="rect">
            <a:avLst/>
          </a:prstGeom>
          <a:solidFill>
            <a:srgbClr val="1E3C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168F4BC2-6EC1-F1F6-DE61-53912BBB4E85}"/>
              </a:ext>
            </a:extLst>
          </p:cNvPr>
          <p:cNvSpPr txBox="1"/>
          <p:nvPr/>
        </p:nvSpPr>
        <p:spPr>
          <a:xfrm>
            <a:off x="1157632" y="3694971"/>
            <a:ext cx="18726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E3C64"/>
                </a:solidFill>
              </a:defRPr>
            </a:pPr>
            <a:r>
              <a:rPr lang="de-AT" dirty="0"/>
              <a:t>bis </a:t>
            </a:r>
            <a:r>
              <a:rPr dirty="0"/>
              <a:t>1</a:t>
            </a:r>
            <a:r>
              <a:rPr lang="de-AT" dirty="0"/>
              <a:t>0</a:t>
            </a:r>
            <a:r>
              <a:rPr dirty="0"/>
              <a:t>.12.2025</a:t>
            </a:r>
          </a:p>
        </p:txBody>
      </p:sp>
      <p:sp>
        <p:nvSpPr>
          <p:cNvPr id="38" name="TextBox 12">
            <a:extLst>
              <a:ext uri="{FF2B5EF4-FFF2-40B4-BE49-F238E27FC236}">
                <a16:creationId xmlns:a16="http://schemas.microsoft.com/office/drawing/2014/main" id="{33815BB2-15CE-8A76-D3D5-2992F88AC8FB}"/>
              </a:ext>
            </a:extLst>
          </p:cNvPr>
          <p:cNvSpPr txBox="1"/>
          <p:nvPr/>
        </p:nvSpPr>
        <p:spPr>
          <a:xfrm>
            <a:off x="3112302" y="3549180"/>
            <a:ext cx="35589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23232"/>
                </a:solidFill>
              </a:defRPr>
            </a:pPr>
            <a:r>
              <a:rPr lang="de-AT" dirty="0"/>
              <a:t>Sammelbuch einbauen Vogelchor entwickeln</a:t>
            </a:r>
            <a:endParaRPr dirty="0"/>
          </a:p>
        </p:txBody>
      </p:sp>
      <p:sp>
        <p:nvSpPr>
          <p:cNvPr id="39" name="Rectangle 13">
            <a:extLst>
              <a:ext uri="{FF2B5EF4-FFF2-40B4-BE49-F238E27FC236}">
                <a16:creationId xmlns:a16="http://schemas.microsoft.com/office/drawing/2014/main" id="{5C2F3F77-A2C4-991B-DF27-CC91634B57EF}"/>
              </a:ext>
            </a:extLst>
          </p:cNvPr>
          <p:cNvSpPr/>
          <p:nvPr/>
        </p:nvSpPr>
        <p:spPr>
          <a:xfrm>
            <a:off x="826671" y="4948705"/>
            <a:ext cx="228600" cy="228600"/>
          </a:xfrm>
          <a:prstGeom prst="rect">
            <a:avLst/>
          </a:prstGeom>
          <a:solidFill>
            <a:srgbClr val="1E3C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0" name="TextBox 14">
            <a:extLst>
              <a:ext uri="{FF2B5EF4-FFF2-40B4-BE49-F238E27FC236}">
                <a16:creationId xmlns:a16="http://schemas.microsoft.com/office/drawing/2014/main" id="{B49D8D8A-89F3-524F-901B-DAFDD563BDD9}"/>
              </a:ext>
            </a:extLst>
          </p:cNvPr>
          <p:cNvSpPr txBox="1"/>
          <p:nvPr/>
        </p:nvSpPr>
        <p:spPr>
          <a:xfrm>
            <a:off x="1164355" y="4849361"/>
            <a:ext cx="18726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E3C64"/>
                </a:solidFill>
              </a:defRPr>
            </a:pPr>
            <a:r>
              <a:rPr lang="de-AT" dirty="0"/>
              <a:t>bis 15</a:t>
            </a:r>
            <a:r>
              <a:rPr dirty="0"/>
              <a:t>.12.2025</a:t>
            </a:r>
          </a:p>
        </p:txBody>
      </p:sp>
      <p:sp>
        <p:nvSpPr>
          <p:cNvPr id="41" name="TextBox 15">
            <a:extLst>
              <a:ext uri="{FF2B5EF4-FFF2-40B4-BE49-F238E27FC236}">
                <a16:creationId xmlns:a16="http://schemas.microsoft.com/office/drawing/2014/main" id="{A21D72C7-C5D9-EB9D-B0C2-2DA8B303A2E8}"/>
              </a:ext>
            </a:extLst>
          </p:cNvPr>
          <p:cNvSpPr txBox="1"/>
          <p:nvPr/>
        </p:nvSpPr>
        <p:spPr>
          <a:xfrm>
            <a:off x="3119455" y="4705336"/>
            <a:ext cx="53601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23232"/>
                </a:solidFill>
              </a:defRPr>
            </a:pPr>
            <a:r>
              <a:rPr lang="de-AT" dirty="0"/>
              <a:t>Letztes </a:t>
            </a:r>
            <a:r>
              <a:rPr dirty="0"/>
              <a:t>Mini-Game:</a:t>
            </a:r>
            <a:br>
              <a:rPr dirty="0"/>
            </a:br>
            <a:r>
              <a:rPr dirty="0"/>
              <a:t>Finde die Amsel ODER </a:t>
            </a:r>
            <a:r>
              <a:rPr dirty="0" err="1"/>
              <a:t>Diebische</a:t>
            </a:r>
            <a:r>
              <a:rPr dirty="0"/>
              <a:t> Elster</a:t>
            </a:r>
          </a:p>
        </p:txBody>
      </p:sp>
      <p:sp>
        <p:nvSpPr>
          <p:cNvPr id="42" name="Rectangle 16">
            <a:extLst>
              <a:ext uri="{FF2B5EF4-FFF2-40B4-BE49-F238E27FC236}">
                <a16:creationId xmlns:a16="http://schemas.microsoft.com/office/drawing/2014/main" id="{3C37CCC3-0ED3-AC22-8D67-8978CA41FA96}"/>
              </a:ext>
            </a:extLst>
          </p:cNvPr>
          <p:cNvSpPr/>
          <p:nvPr/>
        </p:nvSpPr>
        <p:spPr>
          <a:xfrm>
            <a:off x="817694" y="5946641"/>
            <a:ext cx="228600" cy="228600"/>
          </a:xfrm>
          <a:prstGeom prst="rect">
            <a:avLst/>
          </a:prstGeom>
          <a:solidFill>
            <a:srgbClr val="1E3C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3" name="TextBox 17">
            <a:extLst>
              <a:ext uri="{FF2B5EF4-FFF2-40B4-BE49-F238E27FC236}">
                <a16:creationId xmlns:a16="http://schemas.microsoft.com/office/drawing/2014/main" id="{5037F515-F012-D54D-59BE-CBC564EA679C}"/>
              </a:ext>
            </a:extLst>
          </p:cNvPr>
          <p:cNvSpPr txBox="1"/>
          <p:nvPr/>
        </p:nvSpPr>
        <p:spPr>
          <a:xfrm>
            <a:off x="1157632" y="5835072"/>
            <a:ext cx="18726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E3C64"/>
                </a:solidFill>
              </a:defRPr>
            </a:pPr>
            <a:r>
              <a:rPr lang="de-AT" dirty="0"/>
              <a:t>bis 22.12.2025</a:t>
            </a:r>
            <a:endParaRPr dirty="0"/>
          </a:p>
        </p:txBody>
      </p:sp>
      <p:sp>
        <p:nvSpPr>
          <p:cNvPr id="44" name="TextBox 18">
            <a:extLst>
              <a:ext uri="{FF2B5EF4-FFF2-40B4-BE49-F238E27FC236}">
                <a16:creationId xmlns:a16="http://schemas.microsoft.com/office/drawing/2014/main" id="{50D8BFB0-BE2A-9F98-9975-934E5C270756}"/>
              </a:ext>
            </a:extLst>
          </p:cNvPr>
          <p:cNvSpPr txBox="1"/>
          <p:nvPr/>
        </p:nvSpPr>
        <p:spPr>
          <a:xfrm>
            <a:off x="3119455" y="5701844"/>
            <a:ext cx="53601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23232"/>
                </a:solidFill>
              </a:defRPr>
            </a:pPr>
            <a:r>
              <a:rPr dirty="0" err="1"/>
              <a:t>Prototyp</a:t>
            </a:r>
            <a:r>
              <a:rPr dirty="0"/>
              <a:t> </a:t>
            </a:r>
            <a:r>
              <a:rPr lang="de-AT" dirty="0"/>
              <a:t>fertigstellen</a:t>
            </a:r>
            <a:br>
              <a:rPr dirty="0"/>
            </a:br>
            <a:r>
              <a:rPr lang="de-AT" dirty="0"/>
              <a:t>Umfrage erstellen, </a:t>
            </a:r>
            <a:br>
              <a:rPr lang="de-AT" dirty="0"/>
            </a:br>
            <a:r>
              <a:rPr lang="de-AT" dirty="0"/>
              <a:t>Spiel zugänglich für Tester machen</a:t>
            </a:r>
            <a:endParaRPr dirty="0"/>
          </a:p>
        </p:txBody>
      </p:sp>
      <p:sp>
        <p:nvSpPr>
          <p:cNvPr id="45" name="TextBox 12">
            <a:extLst>
              <a:ext uri="{FF2B5EF4-FFF2-40B4-BE49-F238E27FC236}">
                <a16:creationId xmlns:a16="http://schemas.microsoft.com/office/drawing/2014/main" id="{01C06161-EA65-52C4-B6B4-050376011474}"/>
              </a:ext>
            </a:extLst>
          </p:cNvPr>
          <p:cNvSpPr txBox="1"/>
          <p:nvPr/>
        </p:nvSpPr>
        <p:spPr>
          <a:xfrm>
            <a:off x="3114783" y="2644064"/>
            <a:ext cx="35635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323232"/>
                </a:solidFill>
              </a:defRPr>
            </a:pPr>
            <a:r>
              <a:rPr lang="de-AT" sz="2000" dirty="0"/>
              <a:t>Logger einbauen, </a:t>
            </a:r>
            <a:r>
              <a:rPr lang="de-AT" sz="2000" dirty="0" err="1"/>
              <a:t>StartScene</a:t>
            </a:r>
            <a:r>
              <a:rPr lang="de-AT" sz="2000" dirty="0"/>
              <a:t> (Test), </a:t>
            </a:r>
            <a:endParaRPr dirty="0"/>
          </a:p>
        </p:txBody>
      </p:sp>
      <p:sp>
        <p:nvSpPr>
          <p:cNvPr id="46" name="Rectangle 4">
            <a:extLst>
              <a:ext uri="{FF2B5EF4-FFF2-40B4-BE49-F238E27FC236}">
                <a16:creationId xmlns:a16="http://schemas.microsoft.com/office/drawing/2014/main" id="{AFBB53C2-3C7B-44B0-36F0-E5ED6365E36E}"/>
              </a:ext>
            </a:extLst>
          </p:cNvPr>
          <p:cNvSpPr/>
          <p:nvPr/>
        </p:nvSpPr>
        <p:spPr>
          <a:xfrm>
            <a:off x="826671" y="2821781"/>
            <a:ext cx="228600" cy="228600"/>
          </a:xfrm>
          <a:prstGeom prst="rect">
            <a:avLst/>
          </a:prstGeom>
          <a:solidFill>
            <a:srgbClr val="1E3C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7" name="TextBox 5">
            <a:extLst>
              <a:ext uri="{FF2B5EF4-FFF2-40B4-BE49-F238E27FC236}">
                <a16:creationId xmlns:a16="http://schemas.microsoft.com/office/drawing/2014/main" id="{C4DFCE9F-96D1-B1C9-A291-EDE529BD1E1B}"/>
              </a:ext>
            </a:extLst>
          </p:cNvPr>
          <p:cNvSpPr txBox="1"/>
          <p:nvPr/>
        </p:nvSpPr>
        <p:spPr>
          <a:xfrm>
            <a:off x="1157631" y="2719083"/>
            <a:ext cx="1872629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E3C64"/>
                </a:solidFill>
              </a:defRPr>
            </a:pPr>
            <a:r>
              <a:rPr lang="de-AT" dirty="0"/>
              <a:t>bis 06</a:t>
            </a:r>
            <a:r>
              <a:rPr dirty="0"/>
              <a:t>.12.2025</a:t>
            </a:r>
          </a:p>
        </p:txBody>
      </p:sp>
    </p:spTree>
    <p:extLst>
      <p:ext uri="{BB962C8B-B14F-4D97-AF65-F5344CB8AC3E}">
        <p14:creationId xmlns:p14="http://schemas.microsoft.com/office/powerpoint/2010/main" val="1969471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288</Words>
  <Application>Microsoft Office PowerPoint</Application>
  <PresentationFormat>Bildschirmpräsentation (4:3)</PresentationFormat>
  <Paragraphs>56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Birdsong Interim Präsentation</vt:lpstr>
      <vt:lpstr>Literatur die ich verwenden werde</vt:lpstr>
      <vt:lpstr>Ziel</vt:lpstr>
      <vt:lpstr>Hypothese</vt:lpstr>
      <vt:lpstr>Methodik</vt:lpstr>
      <vt:lpstr>Aktueller Stand Main-Screen</vt:lpstr>
      <vt:lpstr>Aktueller Stand Mini-Spiele</vt:lpstr>
      <vt:lpstr>Projekt Plan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Gabriel Wiedermann</dc:creator>
  <cp:keywords/>
  <dc:description>generated using python-pptx</dc:description>
  <cp:lastModifiedBy>Gabriel Wiedermann</cp:lastModifiedBy>
  <cp:revision>28</cp:revision>
  <dcterms:created xsi:type="dcterms:W3CDTF">2013-01-27T09:14:16Z</dcterms:created>
  <dcterms:modified xsi:type="dcterms:W3CDTF">2025-11-26T12:29:47Z</dcterms:modified>
  <cp:category/>
</cp:coreProperties>
</file>

<file path=docProps/thumbnail.jpeg>
</file>